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2531C-3329-4140-866B-B04CF27ED4DE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AAA66-12EE-8E4F-BC32-FDE67F269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456. Spinach.  Petiole epidermis,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01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457. Spinach.  Petiole epidermal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stomates</a:t>
            </a:r>
            <a:r>
              <a:rPr lang="en-US" baseline="0" dirty="0" smtClean="0"/>
              <a:t> (arrows),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6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458. Spinach.  Petiole epidermis with </a:t>
            </a:r>
            <a:r>
              <a:rPr lang="en-US" dirty="0" err="1" smtClean="0"/>
              <a:t>stomates</a:t>
            </a:r>
            <a:r>
              <a:rPr lang="en-US" dirty="0" smtClean="0"/>
              <a:t> (arrows),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7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448. </a:t>
            </a:r>
            <a:r>
              <a:rPr lang="en-US" b="1" i="1" dirty="0" err="1" smtClean="0"/>
              <a:t>Spinacia</a:t>
            </a:r>
            <a:r>
              <a:rPr lang="en-US" b="1" i="1" dirty="0" smtClean="0"/>
              <a:t> </a:t>
            </a:r>
            <a:r>
              <a:rPr lang="en-US" b="1" i="1" dirty="0" err="1" smtClean="0"/>
              <a:t>oleracea</a:t>
            </a:r>
            <a:r>
              <a:rPr lang="en-US" b="1" i="1" dirty="0" smtClean="0"/>
              <a:t> </a:t>
            </a:r>
            <a:r>
              <a:rPr lang="en-US" b="1" i="0" dirty="0" smtClean="0"/>
              <a:t>L.  </a:t>
            </a:r>
            <a:r>
              <a:rPr lang="en-US" dirty="0" smtClean="0"/>
              <a:t>Spinach</a:t>
            </a:r>
            <a:r>
              <a:rPr lang="en-US" dirty="0" smtClean="0"/>
              <a:t>.</a:t>
            </a:r>
            <a:r>
              <a:rPr lang="en-US" baseline="0" dirty="0" smtClean="0"/>
              <a:t>  Leaf surface showing druse crystals (white arrows) and veins composed of vascular tissue (black arrows), 4X.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5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449. Spinach.</a:t>
            </a:r>
            <a:r>
              <a:rPr lang="en-US" baseline="0" dirty="0" smtClean="0"/>
              <a:t>  D</a:t>
            </a:r>
            <a:r>
              <a:rPr lang="en-US" dirty="0" smtClean="0"/>
              <a:t>ruse crystals in leaf (arrows),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450. Spinach.  Leaf epidermis with many </a:t>
            </a:r>
            <a:r>
              <a:rPr lang="en-US" dirty="0" err="1" smtClean="0"/>
              <a:t>stomates</a:t>
            </a:r>
            <a:r>
              <a:rPr lang="en-US" dirty="0" smtClean="0"/>
              <a:t> (arrows), 10X.Compare to parsley and lettuce.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9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451. Spinach,</a:t>
            </a:r>
            <a:r>
              <a:rPr lang="en-US" baseline="0" dirty="0" smtClean="0"/>
              <a:t>  L</a:t>
            </a:r>
            <a:r>
              <a:rPr lang="en-US" dirty="0" smtClean="0"/>
              <a:t>eaf epidermis, stained with </a:t>
            </a:r>
            <a:r>
              <a:rPr lang="en-US" dirty="0" err="1" smtClean="0"/>
              <a:t>safranin</a:t>
            </a:r>
            <a:r>
              <a:rPr lang="en-US" dirty="0" smtClean="0"/>
              <a:t>, 25X  </a:t>
            </a:r>
            <a:r>
              <a:rPr lang="en-US" dirty="0" err="1" smtClean="0"/>
              <a:t>Stomates</a:t>
            </a:r>
            <a:r>
              <a:rPr lang="en-US" dirty="0" smtClean="0"/>
              <a:t> (arrows).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63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452. Spinach.</a:t>
            </a:r>
            <a:r>
              <a:rPr lang="en-US" baseline="0" dirty="0" smtClean="0"/>
              <a:t>  L</a:t>
            </a:r>
            <a:r>
              <a:rPr lang="en-US" dirty="0" smtClean="0"/>
              <a:t>eaf photosynthetic cells adhering to epidermal cells (background),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453. Spinach.  Petiole epidermis with </a:t>
            </a:r>
            <a:r>
              <a:rPr lang="en-US" dirty="0" err="1" smtClean="0"/>
              <a:t>stomates</a:t>
            </a:r>
            <a:r>
              <a:rPr lang="en-US" dirty="0" smtClean="0"/>
              <a:t> (arrows),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454. Spinach.  Petiole epidermis,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0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455. Spinach.  Petiole epidermis,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9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2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4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13BD-BBD9-FD4F-A9AB-A0033319F7E0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DD39C-CABE-894B-AFAC-1061F681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4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Spinach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17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ch petiole epidermal cells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9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ch petiole epiderm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584094" y="974704"/>
            <a:ext cx="310091" cy="546424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763575" y="122864"/>
            <a:ext cx="310091" cy="546424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270365" y="3996860"/>
            <a:ext cx="310091" cy="546424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86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ch petiole stomates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022977" y="2377686"/>
            <a:ext cx="310091" cy="546424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989174" y="853892"/>
            <a:ext cx="310091" cy="546424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4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ch leaf Saff druse? 4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6566218" y="2756188"/>
            <a:ext cx="274194" cy="490631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670654" y="4300229"/>
            <a:ext cx="274194" cy="570879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925771" y="1443029"/>
            <a:ext cx="274194" cy="438607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05762" y="3246819"/>
            <a:ext cx="394244" cy="723279"/>
          </a:xfrm>
          <a:prstGeom prst="line">
            <a:avLst/>
          </a:prstGeom>
          <a:ln w="1524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64100" y="3551620"/>
            <a:ext cx="746937" cy="152400"/>
          </a:xfrm>
          <a:prstGeom prst="line">
            <a:avLst/>
          </a:prstGeom>
          <a:ln w="1524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1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ch leaf Saff druse?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6191005" y="2648841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919356" y="2692132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7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inach leaf saff epidermi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7331074" y="4054914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259362" y="1739732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93487" y="4864774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9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ch leaf Saff epidermi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7056880" y="5238198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197393" y="2951878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5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ch leaf PSN cells in situ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ch petiole epiderm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229704" y="2953648"/>
            <a:ext cx="310091" cy="546424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464145" y="1747369"/>
            <a:ext cx="310091" cy="546424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962093" y="4174078"/>
            <a:ext cx="310091" cy="546424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640155" y="4720502"/>
            <a:ext cx="310091" cy="546424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5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ch petiole epidermis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9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ch petiole epidermis 1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53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Macintosh PowerPoint</Application>
  <PresentationFormat>On-screen Show (4:3)</PresentationFormat>
  <Paragraphs>30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2016-02-03T23:59:53Z</dcterms:created>
  <dcterms:modified xsi:type="dcterms:W3CDTF">2016-02-04T00:00:21Z</dcterms:modified>
</cp:coreProperties>
</file>